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9"/>
  </p:notesMasterIdLst>
  <p:handoutMasterIdLst>
    <p:handoutMasterId r:id="rId60"/>
  </p:handoutMasterIdLst>
  <p:sldIdLst>
    <p:sldId id="316" r:id="rId2"/>
    <p:sldId id="392" r:id="rId3"/>
    <p:sldId id="258" r:id="rId4"/>
    <p:sldId id="31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14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8" r:id="rId52"/>
    <p:sldId id="309" r:id="rId53"/>
    <p:sldId id="310" r:id="rId54"/>
    <p:sldId id="311" r:id="rId55"/>
    <p:sldId id="312" r:id="rId56"/>
    <p:sldId id="313" r:id="rId57"/>
    <p:sldId id="319" r:id="rId5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3" autoAdjust="0"/>
    <p:restoredTop sz="82724"/>
  </p:normalViewPr>
  <p:slideViewPr>
    <p:cSldViewPr snapToGrid="0">
      <p:cViewPr varScale="1">
        <p:scale>
          <a:sx n="68" d="100"/>
          <a:sy n="68" d="100"/>
        </p:scale>
        <p:origin x="210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95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Salah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Pandas yang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mengeksploitasi</a:t>
            </a:r>
            <a:r>
              <a:rPr lang="en-US" baseline="0" dirty="0"/>
              <a:t> data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Materi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membahas</a:t>
            </a:r>
            <a:r>
              <a:rPr lang="en-US" baseline="0" dirty="0"/>
              <a:t> </a:t>
            </a:r>
            <a:r>
              <a:rPr lang="en-US" baseline="0" dirty="0" err="1"/>
              <a:t>bagaimana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</a:t>
            </a:r>
            <a:r>
              <a:rPr lang="en-US" baseline="0" dirty="0" err="1"/>
              <a:t>transformasi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csv file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61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lokasi</a:t>
            </a:r>
            <a:r>
              <a:rPr lang="en-US" baseline="0" dirty="0"/>
              <a:t>/path </a:t>
            </a:r>
            <a:r>
              <a:rPr lang="en-US" baseline="0" dirty="0" err="1"/>
              <a:t>dari</a:t>
            </a:r>
            <a:r>
              <a:rPr lang="en-US" baseline="0" dirty="0"/>
              <a:t> file csv yang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ditransformasi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(</a:t>
            </a:r>
            <a:r>
              <a:rPr lang="en-US" baseline="0" dirty="0" err="1"/>
              <a:t>csv_path</a:t>
            </a:r>
            <a:r>
              <a:rPr lang="en-US" baseline="0" dirty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551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csv_path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argumen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method </a:t>
            </a:r>
            <a:r>
              <a:rPr lang="en-US" baseline="0" dirty="0" err="1"/>
              <a:t>read_csv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 kata lain,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read_csv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file csv yang </a:t>
            </a:r>
            <a:r>
              <a:rPr lang="en-US" baseline="0" dirty="0" err="1"/>
              <a:t>tersimpan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csv_path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031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pembacaan</a:t>
            </a:r>
            <a:r>
              <a:rPr lang="en-US" dirty="0"/>
              <a:t> file csv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disimpan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df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df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kependekan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1557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</a:t>
            </a:r>
            <a:r>
              <a:rPr lang="en-US" baseline="0" dirty="0"/>
              <a:t> head()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panda yang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mengecek</a:t>
            </a:r>
            <a:r>
              <a:rPr lang="en-US" baseline="0" dirty="0"/>
              <a:t> 5 row </a:t>
            </a:r>
            <a:r>
              <a:rPr lang="en-US" baseline="0" dirty="0" err="1"/>
              <a:t>awal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644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</a:t>
            </a:r>
            <a:r>
              <a:rPr lang="en-US" baseline="0" dirty="0" err="1"/>
              <a:t>a</a:t>
            </a:r>
            <a:r>
              <a:rPr lang="en-US" baseline="0" dirty="0"/>
              <a:t> juga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</a:t>
            </a:r>
            <a:r>
              <a:rPr lang="en-US" baseline="0" dirty="0" err="1"/>
              <a:t>hal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file excel.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808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ketika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import file csv, </a:t>
            </a:r>
            <a:r>
              <a:rPr lang="en-US" baseline="0" dirty="0" err="1"/>
              <a:t>hanya</a:t>
            </a:r>
            <a:r>
              <a:rPr lang="en-US" baseline="0" dirty="0"/>
              <a:t> method yang </a:t>
            </a:r>
            <a:r>
              <a:rPr lang="en-US" baseline="0" dirty="0" err="1"/>
              <a:t>digunakan</a:t>
            </a:r>
            <a:r>
              <a:rPr lang="en-US" baseline="0" dirty="0"/>
              <a:t> yang </a:t>
            </a:r>
            <a:r>
              <a:rPr lang="en-US" baseline="0" dirty="0" err="1"/>
              <a:t>berbeda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Method </a:t>
            </a:r>
            <a:r>
              <a:rPr lang="en-US" baseline="0" dirty="0" err="1"/>
              <a:t>yg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read_excel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483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</a:t>
            </a:r>
            <a:r>
              <a:rPr lang="en-US" baseline="0" dirty="0" err="1"/>
              <a:t>frame</a:t>
            </a:r>
            <a:r>
              <a:rPr lang="en-US" baseline="0" dirty="0"/>
              <a:t> </a:t>
            </a:r>
            <a:r>
              <a:rPr lang="en-US" baseline="0" dirty="0" err="1"/>
              <a:t>disusun</a:t>
            </a:r>
            <a:r>
              <a:rPr lang="en-US" baseline="0" dirty="0"/>
              <a:t> </a:t>
            </a:r>
            <a:r>
              <a:rPr lang="en-US" baseline="0" dirty="0" err="1"/>
              <a:t>oleh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(row)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(column)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807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dictionary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26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pada</a:t>
            </a:r>
            <a:r>
              <a:rPr lang="en-US" dirty="0"/>
              <a:t> dictionary</a:t>
            </a:r>
            <a:r>
              <a:rPr lang="en-US" baseline="0" dirty="0"/>
              <a:t> = </a:t>
            </a:r>
            <a:r>
              <a:rPr lang="en-US" baseline="0" dirty="0" err="1"/>
              <a:t>judul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9455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</a:t>
            </a:r>
            <a:r>
              <a:rPr lang="en-US" baseline="0" dirty="0"/>
              <a:t> / </a:t>
            </a:r>
            <a:r>
              <a:rPr lang="en-US" baseline="0" dirty="0" err="1"/>
              <a:t>isi</a:t>
            </a:r>
            <a:r>
              <a:rPr lang="en-US" baseline="0" dirty="0"/>
              <a:t> dictionary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62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</a:t>
            </a:r>
            <a:r>
              <a:rPr lang="en-US" baseline="0" dirty="0" err="1"/>
              <a:t>transformasi</a:t>
            </a:r>
            <a:r>
              <a:rPr lang="en-US" baseline="0" dirty="0"/>
              <a:t> dictionary </a:t>
            </a:r>
            <a:r>
              <a:rPr lang="en-US" baseline="0" dirty="0" err="1"/>
              <a:t>kedalam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method .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argumen</a:t>
            </a:r>
            <a:r>
              <a:rPr lang="en-US" baseline="0" dirty="0"/>
              <a:t> </a:t>
            </a:r>
            <a:r>
              <a:rPr lang="en-US" baseline="0" dirty="0" err="1"/>
              <a:t>berisi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dictionary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0058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yang </a:t>
            </a:r>
            <a:r>
              <a:rPr lang="en-US" baseline="0" dirty="0" err="1"/>
              <a:t>dihasilkan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69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Terlihat</a:t>
            </a:r>
            <a:r>
              <a:rPr lang="en-US" dirty="0"/>
              <a:t>,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/>
              <a:t>dictionary</a:t>
            </a:r>
            <a:r>
              <a:rPr lang="en-US" baseline="0" dirty="0"/>
              <a:t> = </a:t>
            </a:r>
            <a:r>
              <a:rPr lang="en-US" b="1" dirty="0" err="1"/>
              <a:t>judul</a:t>
            </a:r>
            <a:r>
              <a:rPr lang="en-US" b="1" dirty="0"/>
              <a:t> </a:t>
            </a:r>
            <a:r>
              <a:rPr lang="en-US" b="1" dirty="0" err="1"/>
              <a:t>kolom</a:t>
            </a:r>
            <a:r>
              <a:rPr lang="en-US" b="1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 err="1"/>
              <a:t>dataframe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3586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Terlihat</a:t>
            </a:r>
            <a:r>
              <a:rPr lang="en-US" dirty="0"/>
              <a:t>, </a:t>
            </a:r>
            <a:r>
              <a:rPr lang="en-US" b="1" dirty="0"/>
              <a:t>value/</a:t>
            </a:r>
            <a:r>
              <a:rPr lang="en-US" b="1" dirty="0" err="1"/>
              <a:t>isi</a:t>
            </a:r>
            <a:r>
              <a:rPr lang="en-US" b="1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/>
              <a:t>dictionary</a:t>
            </a:r>
            <a:r>
              <a:rPr lang="en-US" baseline="0" dirty="0"/>
              <a:t> = </a:t>
            </a:r>
            <a:r>
              <a:rPr lang="en-US" b="1" dirty="0" err="1"/>
              <a:t>baris</a:t>
            </a:r>
            <a:r>
              <a:rPr lang="en-US" b="1" dirty="0"/>
              <a:t> </a:t>
            </a:r>
            <a:r>
              <a:rPr lang="en-US" b="1" dirty="0" err="1"/>
              <a:t>informasi</a:t>
            </a:r>
            <a:r>
              <a:rPr lang="en-US" b="1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b="1" dirty="0" err="1"/>
              <a:t>dataframe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232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yang </a:t>
            </a:r>
            <a:r>
              <a:rPr lang="en-US" baseline="0" dirty="0" err="1"/>
              <a:t>berisi</a:t>
            </a:r>
            <a:r>
              <a:rPr lang="en-US" baseline="0" dirty="0"/>
              <a:t> 1 </a:t>
            </a:r>
            <a:r>
              <a:rPr lang="en-US" baseline="0" dirty="0" err="1"/>
              <a:t>kolom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6527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menuliskan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judul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yang </a:t>
            </a:r>
            <a:r>
              <a:rPr lang="en-US" baseline="0" dirty="0" err="1"/>
              <a:t>ingin</a:t>
            </a:r>
            <a:r>
              <a:rPr lang="en-US" baseline="0" dirty="0"/>
              <a:t> di </a:t>
            </a:r>
            <a:r>
              <a:rPr lang="en-US" baseline="0" dirty="0" err="1"/>
              <a:t>ekstraksi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085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361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baseline="0" dirty="0"/>
              <a:t> juga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yang </a:t>
            </a:r>
            <a:r>
              <a:rPr lang="en-US" baseline="0" dirty="0" err="1"/>
              <a:t>berisi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1 </a:t>
            </a:r>
            <a:r>
              <a:rPr lang="en-US" baseline="0" dirty="0" err="1"/>
              <a:t>kolom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Langkah</a:t>
            </a:r>
            <a:r>
              <a:rPr lang="en-US" baseline="0" dirty="0"/>
              <a:t> yang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sama</a:t>
            </a:r>
            <a:r>
              <a:rPr lang="en-US" baseline="0" dirty="0"/>
              <a:t>.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cukup</a:t>
            </a:r>
            <a:r>
              <a:rPr lang="en-US" baseline="0" dirty="0"/>
              <a:t> </a:t>
            </a:r>
            <a:r>
              <a:rPr lang="en-US" baseline="0" dirty="0" err="1"/>
              <a:t>mendefinisikan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yang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ekstraksi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4009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mengakses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/data </a:t>
            </a:r>
            <a:r>
              <a:rPr lang="en-US" baseline="0" dirty="0" err="1"/>
              <a:t>tertentu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,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metode</a:t>
            </a:r>
            <a:r>
              <a:rPr lang="en-US" baseline="0" dirty="0"/>
              <a:t> </a:t>
            </a:r>
            <a:r>
              <a:rPr lang="en-US" baseline="0" dirty="0" err="1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3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Perintah</a:t>
            </a:r>
            <a:r>
              <a:rPr lang="en-US" baseline="0" dirty="0"/>
              <a:t> import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</a:t>
            </a:r>
            <a:r>
              <a:rPr lang="en-US" baseline="0" dirty="0"/>
              <a:t>-import library panda </a:t>
            </a:r>
            <a:r>
              <a:rPr lang="en-US" baseline="0" dirty="0" err="1"/>
              <a:t>kedalam</a:t>
            </a:r>
            <a:r>
              <a:rPr lang="en-US" baseline="0" dirty="0"/>
              <a:t> </a:t>
            </a:r>
            <a:r>
              <a:rPr lang="en-US" baseline="0" dirty="0" err="1"/>
              <a:t>kode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5431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[0,0]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df</a:t>
            </a:r>
            <a:r>
              <a:rPr lang="en-US" baseline="0" dirty="0"/>
              <a:t> =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660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0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[1,0]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0731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3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[0,2]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344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3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[1,2]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172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mengekstraksi</a:t>
            </a:r>
            <a:r>
              <a:rPr lang="en-US" baseline="0" dirty="0"/>
              <a:t> data </a:t>
            </a:r>
            <a:r>
              <a:rPr lang="en-US" baseline="0" dirty="0" err="1"/>
              <a:t>meggunakan</a:t>
            </a:r>
            <a:r>
              <a:rPr lang="en-US" baseline="0" dirty="0"/>
              <a:t> </a:t>
            </a:r>
            <a:r>
              <a:rPr lang="en-US" baseline="0" dirty="0" err="1"/>
              <a:t>metode</a:t>
            </a:r>
            <a:r>
              <a:rPr lang="en-US" baseline="0" dirty="0"/>
              <a:t> </a:t>
            </a:r>
            <a:r>
              <a:rPr lang="en-US" baseline="0" dirty="0" err="1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02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artist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[1,’Artist’]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0878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artist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df.ix</a:t>
            </a:r>
            <a:r>
              <a:rPr lang="en-US" baseline="0" dirty="0"/>
              <a:t>[0,’Artist’]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1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released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df.ix</a:t>
            </a:r>
            <a:r>
              <a:rPr lang="en-US" baseline="0" dirty="0"/>
              <a:t>[0,Released’]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1161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released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df.iloc</a:t>
            </a:r>
            <a:r>
              <a:rPr lang="en-US" baseline="0" dirty="0"/>
              <a:t>[2,’Released’]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2669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men-slice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memberikan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yang </a:t>
            </a:r>
            <a:r>
              <a:rPr lang="en-US" baseline="0" dirty="0" err="1"/>
              <a:t>baru</a:t>
            </a:r>
            <a:r>
              <a:rPr lang="en-US" baseline="0" dirty="0"/>
              <a:t> (</a:t>
            </a:r>
            <a:r>
              <a:rPr lang="en-US" baseline="0" dirty="0" err="1"/>
              <a:t>meng</a:t>
            </a:r>
            <a:r>
              <a:rPr lang="en-US" baseline="0" dirty="0"/>
              <a:t>-assign)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36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mengimport</a:t>
            </a:r>
            <a:r>
              <a:rPr lang="en-US" baseline="0" dirty="0"/>
              <a:t> pandas,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mendapatkan</a:t>
            </a:r>
            <a:r>
              <a:rPr lang="en-US" baseline="0" dirty="0"/>
              <a:t> </a:t>
            </a:r>
            <a:r>
              <a:rPr lang="en-US" baseline="0" dirty="0" err="1"/>
              <a:t>akses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class yang </a:t>
            </a:r>
            <a:r>
              <a:rPr lang="en-US" baseline="0" dirty="0" err="1"/>
              <a:t>terlah</a:t>
            </a:r>
            <a:r>
              <a:rPr lang="en-US" baseline="0" dirty="0"/>
              <a:t> </a:t>
            </a:r>
            <a:r>
              <a:rPr lang="en-US" baseline="0" dirty="0" err="1"/>
              <a:t>didefinisikan</a:t>
            </a:r>
            <a:r>
              <a:rPr lang="en-US" baseline="0" dirty="0"/>
              <a:t> </a:t>
            </a:r>
            <a:r>
              <a:rPr lang="en-US" baseline="0" dirty="0" err="1"/>
              <a:t>sebelumnya</a:t>
            </a:r>
            <a:r>
              <a:rPr lang="en-US" baseline="0" dirty="0"/>
              <a:t>, </a:t>
            </a: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memudahkan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</a:t>
            </a:r>
            <a:r>
              <a:rPr lang="en-US" baseline="0" dirty="0" err="1"/>
              <a:t>operasi</a:t>
            </a:r>
            <a:r>
              <a:rPr lang="en-US" baseline="0" dirty="0"/>
              <a:t> </a:t>
            </a:r>
            <a:r>
              <a:rPr lang="en-US" baseline="0" dirty="0" err="1"/>
              <a:t>struktur</a:t>
            </a:r>
            <a:r>
              <a:rPr lang="en-US" baseline="0" dirty="0"/>
              <a:t> data </a:t>
            </a:r>
            <a:r>
              <a:rPr lang="en-US" baseline="0" dirty="0" err="1"/>
              <a:t>dan</a:t>
            </a:r>
            <a:r>
              <a:rPr lang="en-US" baseline="0" dirty="0"/>
              <a:t> data </a:t>
            </a:r>
            <a:r>
              <a:rPr lang="en-US" baseline="0" dirty="0" err="1"/>
              <a:t>analisis</a:t>
            </a:r>
            <a:r>
              <a:rPr lang="en-US" baseline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021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Konsep</a:t>
            </a:r>
            <a:r>
              <a:rPr lang="en-US" baseline="0" dirty="0"/>
              <a:t> range slicing data </a:t>
            </a:r>
            <a:r>
              <a:rPr lang="en-US" baseline="0" dirty="0" err="1"/>
              <a:t>pada</a:t>
            </a:r>
            <a:r>
              <a:rPr lang="en-US" baseline="0" dirty="0"/>
              <a:t> library pandas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konsep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(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data, </a:t>
            </a:r>
            <a:r>
              <a:rPr lang="en-US" baseline="0" dirty="0" err="1"/>
              <a:t>bukan</a:t>
            </a:r>
            <a:r>
              <a:rPr lang="en-US" baseline="0" dirty="0"/>
              <a:t> index)</a:t>
            </a:r>
          </a:p>
          <a:p>
            <a:endParaRPr lang="en-US" dirty="0"/>
          </a:p>
          <a:p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men-slice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df</a:t>
            </a:r>
            <a:r>
              <a:rPr lang="en-US" baseline="0" dirty="0"/>
              <a:t>  data </a:t>
            </a:r>
            <a:r>
              <a:rPr lang="en-US" baseline="0" dirty="0" err="1"/>
              <a:t>pada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0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ke-3 </a:t>
            </a:r>
            <a:r>
              <a:rPr lang="en-US" baseline="0" dirty="0" err="1"/>
              <a:t>baris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data 0 </a:t>
            </a:r>
            <a:r>
              <a:rPr lang="en-US" baseline="0" dirty="0" err="1"/>
              <a:t>sampai</a:t>
            </a:r>
            <a:r>
              <a:rPr lang="en-US" baseline="0" dirty="0"/>
              <a:t> 3.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282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Konsep</a:t>
            </a:r>
            <a:r>
              <a:rPr lang="en-US" baseline="0" dirty="0"/>
              <a:t> range slicing data </a:t>
            </a:r>
            <a:r>
              <a:rPr lang="en-US" baseline="0" dirty="0" err="1"/>
              <a:t>pada</a:t>
            </a:r>
            <a:r>
              <a:rPr lang="en-US" baseline="0" dirty="0"/>
              <a:t> library pandas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konsep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(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data, </a:t>
            </a:r>
            <a:r>
              <a:rPr lang="en-US" baseline="0" dirty="0" err="1"/>
              <a:t>bukan</a:t>
            </a:r>
            <a:r>
              <a:rPr lang="en-US" baseline="0" dirty="0"/>
              <a:t> index)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dataframe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7677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range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data</a:t>
            </a:r>
            <a:r>
              <a:rPr lang="en-US" dirty="0"/>
              <a:t>, </a:t>
            </a:r>
            <a:r>
              <a:rPr lang="en-US" dirty="0" err="1"/>
              <a:t>Anda</a:t>
            </a:r>
            <a:r>
              <a:rPr lang="en-US" baseline="0" dirty="0"/>
              <a:t> juga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slicing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judul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langsung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72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sebelumnya</a:t>
            </a:r>
            <a:r>
              <a:rPr lang="en-US" baseline="0" dirty="0"/>
              <a:t>, </a:t>
            </a:r>
            <a:r>
              <a:rPr lang="en-US" baseline="0" dirty="0" err="1"/>
              <a:t>hanya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range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diganti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string </a:t>
            </a:r>
            <a:r>
              <a:rPr lang="en-US" baseline="0" dirty="0" err="1"/>
              <a:t>judul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73900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ekstraksinya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910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meng</a:t>
            </a:r>
            <a:r>
              <a:rPr lang="en-US" baseline="0" dirty="0"/>
              <a:t>-import file csv.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Pandas 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011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Cara</a:t>
            </a:r>
            <a:r>
              <a:rPr lang="en-US" baseline="0" dirty="0"/>
              <a:t> </a:t>
            </a:r>
            <a:r>
              <a:rPr lang="en-US" baseline="0" dirty="0" err="1"/>
              <a:t>aksesnya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ketik</a:t>
            </a:r>
            <a:r>
              <a:rPr lang="en-US" baseline="0" dirty="0"/>
              <a:t> pandas, dot, </a:t>
            </a:r>
            <a:r>
              <a:rPr lang="en-US" baseline="0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yang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gunakan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9647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 </a:t>
            </a:r>
            <a:r>
              <a:rPr lang="en-US" baseline="0" dirty="0" err="1"/>
              <a:t>read_csv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file csv.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731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as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mempersingkat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library pandas.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703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baseline="0" dirty="0"/>
              <a:t> library pandas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pd</a:t>
            </a:r>
            <a:r>
              <a:rPr lang="en-US" baseline="0" dirty="0"/>
              <a:t>, </a:t>
            </a:r>
            <a:r>
              <a:rPr lang="en-US" baseline="0" dirty="0" err="1"/>
              <a:t>alih-alih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28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0430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13886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16060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9917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11518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9922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0951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0764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2906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6322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3979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7509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8969F-995B-4375-BDA8-1A23C7695F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3C3A2-BC30-44EA-AD55-4F646436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64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C814-82F3-E54A-85F7-13289ECB85A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" t="29577" r="507" b="32651"/>
          <a:stretch/>
        </p:blipFill>
        <p:spPr>
          <a:xfrm>
            <a:off x="0" y="2487613"/>
            <a:ext cx="8766175" cy="1882775"/>
          </a:xfrm>
        </p:spPr>
      </p:pic>
    </p:spTree>
    <p:extLst>
      <p:ext uri="{BB962C8B-B14F-4D97-AF65-F5344CB8AC3E}">
        <p14:creationId xmlns:p14="http://schemas.microsoft.com/office/powerpoint/2010/main" val="197808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D7A3-CA8A-F849-ADA2-EBF1853E2BA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" t="27951" r="710" b="34000"/>
          <a:stretch/>
        </p:blipFill>
        <p:spPr>
          <a:xfrm>
            <a:off x="0" y="2474913"/>
            <a:ext cx="8836025" cy="1908175"/>
          </a:xfrm>
        </p:spPr>
      </p:pic>
    </p:spTree>
    <p:extLst>
      <p:ext uri="{BB962C8B-B14F-4D97-AF65-F5344CB8AC3E}">
        <p14:creationId xmlns:p14="http://schemas.microsoft.com/office/powerpoint/2010/main" val="47600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C84A-6E81-B24E-BE9A-85E52323F42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8219" r="2255" b="19335"/>
          <a:stretch/>
        </p:blipFill>
        <p:spPr>
          <a:xfrm>
            <a:off x="0" y="2084388"/>
            <a:ext cx="8670925" cy="2689225"/>
          </a:xfrm>
        </p:spPr>
      </p:pic>
    </p:spTree>
    <p:extLst>
      <p:ext uri="{BB962C8B-B14F-4D97-AF65-F5344CB8AC3E}">
        <p14:creationId xmlns:p14="http://schemas.microsoft.com/office/powerpoint/2010/main" val="81628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1406-02BC-474C-A5D2-60426D2A26D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" t="27947" r="1796" b="32108"/>
          <a:stretch/>
        </p:blipFill>
        <p:spPr>
          <a:xfrm>
            <a:off x="0" y="2408238"/>
            <a:ext cx="8648700" cy="2041525"/>
          </a:xfrm>
        </p:spPr>
      </p:pic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C2A5A-1A8C-7C49-B7F8-307029715DB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" t="24142" r="287" b="33467"/>
          <a:stretch/>
        </p:blipFill>
        <p:spPr>
          <a:xfrm>
            <a:off x="0" y="2355850"/>
            <a:ext cx="8950325" cy="2146300"/>
          </a:xfrm>
        </p:spPr>
      </p:pic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EAFD-F37A-0B4C-9C6E-1462DEEA25D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t="23599" r="2712" b="32923"/>
          <a:stretch/>
        </p:blipFill>
        <p:spPr>
          <a:xfrm>
            <a:off x="0" y="2309813"/>
            <a:ext cx="8874125" cy="2238375"/>
          </a:xfrm>
        </p:spPr>
      </p:pic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4AFF-BE1B-944A-B927-0A546F14EC2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63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CSV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B961F-A2B4-A840-90CE-D49F29C885B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t="20882" r="1948" b="47596"/>
          <a:stretch/>
        </p:blipFill>
        <p:spPr>
          <a:xfrm>
            <a:off x="0" y="2660650"/>
            <a:ext cx="8467725" cy="1536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CSV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DC9C-1AC3-8C47-943A-D24B64DC4A0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20610" r="1338" b="48955"/>
          <a:stretch/>
        </p:blipFill>
        <p:spPr>
          <a:xfrm>
            <a:off x="0" y="2687638"/>
            <a:ext cx="8518525" cy="1482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3712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CSV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7097-962B-694D-AA1C-ABB13C9DEA0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1" t="21425" r="3019" b="47597"/>
          <a:stretch/>
        </p:blipFill>
        <p:spPr>
          <a:xfrm>
            <a:off x="0" y="2673350"/>
            <a:ext cx="8124825" cy="15113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264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GB" sz="4000" dirty="0"/>
              <a:t>Python Data Science : Loading Data (Pandas)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6FEEAC-66C6-4738-B475-170BBF71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CSV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05D4-EE19-AE44-BB9B-168C4A664FF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21153" r="727" b="48412"/>
          <a:stretch/>
        </p:blipFill>
        <p:spPr>
          <a:xfrm>
            <a:off x="0" y="2687638"/>
            <a:ext cx="8296275" cy="1482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CSV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1FDC-CC44-FF45-8B96-E847ED5EFAE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1153" r="3478" b="9010"/>
          <a:stretch/>
        </p:blipFill>
        <p:spPr>
          <a:xfrm>
            <a:off x="0" y="1612900"/>
            <a:ext cx="8632825" cy="3632200"/>
          </a:xfrm>
        </p:spPr>
      </p:pic>
    </p:spTree>
    <p:extLst>
      <p:ext uri="{BB962C8B-B14F-4D97-AF65-F5344CB8AC3E}">
        <p14:creationId xmlns:p14="http://schemas.microsoft.com/office/powerpoint/2010/main" val="126660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Excel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499F-4CF1-CF46-A13C-DA32BC769D5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21696" r="616" b="48140"/>
          <a:stretch/>
        </p:blipFill>
        <p:spPr>
          <a:xfrm>
            <a:off x="0" y="2693988"/>
            <a:ext cx="8572500" cy="147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750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Excel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B2C6-CE41-FE44-8F6E-F1C585A175E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5" t="21696" r="3784" b="49771"/>
          <a:stretch/>
        </p:blipFill>
        <p:spPr>
          <a:xfrm>
            <a:off x="0" y="2733675"/>
            <a:ext cx="8137525" cy="1390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6510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Excel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267A-CF5B-4E47-B15F-4811ADB9855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" t="20881" r="10356" b="49499"/>
          <a:stretch/>
        </p:blipFill>
        <p:spPr>
          <a:xfrm>
            <a:off x="0" y="2706688"/>
            <a:ext cx="7515225" cy="1444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Excel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8D6-4B33-6147-8E56-AEF315C33CA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" t="21424" r="1031" b="8739"/>
          <a:stretch/>
        </p:blipFill>
        <p:spPr>
          <a:xfrm>
            <a:off x="0" y="1652588"/>
            <a:ext cx="8886825" cy="3552825"/>
          </a:xfrm>
        </p:spPr>
      </p:pic>
    </p:spTree>
    <p:extLst>
      <p:ext uri="{BB962C8B-B14F-4D97-AF65-F5344CB8AC3E}">
        <p14:creationId xmlns:p14="http://schemas.microsoft.com/office/powerpoint/2010/main" val="1086561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03B1-03EF-674E-A62A-A090273A3C3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1153" r="879" b="8466"/>
          <a:stretch/>
        </p:blipFill>
        <p:spPr>
          <a:xfrm>
            <a:off x="0" y="1646238"/>
            <a:ext cx="8642350" cy="3565525"/>
          </a:xfrm>
        </p:spPr>
      </p:pic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56A8-273F-8746-BD0F-DBCBC6D9AFB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" t="19523" r="1032" b="35368"/>
          <a:stretch/>
        </p:blipFill>
        <p:spPr>
          <a:xfrm>
            <a:off x="0" y="2289175"/>
            <a:ext cx="8842375" cy="2279650"/>
          </a:xfrm>
        </p:spPr>
      </p:pic>
    </p:spTree>
    <p:extLst>
      <p:ext uri="{BB962C8B-B14F-4D97-AF65-F5344CB8AC3E}">
        <p14:creationId xmlns:p14="http://schemas.microsoft.com/office/powerpoint/2010/main" val="197404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C780-E54C-6E4E-BE93-7E68F2407B5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" t="19523" r="1032" b="38630"/>
          <a:stretch/>
        </p:blipFill>
        <p:spPr>
          <a:xfrm>
            <a:off x="0" y="2368550"/>
            <a:ext cx="8880475" cy="2120900"/>
          </a:xfrm>
        </p:spPr>
      </p:pic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3BB1-1BFE-0341-965D-AE09A1DC648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5" r="1185" b="37271"/>
          <a:stretch/>
        </p:blipFill>
        <p:spPr>
          <a:xfrm>
            <a:off x="0" y="2341563"/>
            <a:ext cx="8893175" cy="2174875"/>
          </a:xfrm>
        </p:spPr>
      </p:pic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d-ID" dirty="0" err="1"/>
              <a:t>Pandas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C7E-65A4-054A-9946-D0328F57D161}" type="datetime1">
              <a:rPr lang="en-US" smtClean="0"/>
              <a:t>7/10/2019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9256-17A1-2143-824A-090AD95330F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20610" r="1005" b="37542"/>
          <a:stretch/>
        </p:blipFill>
        <p:spPr>
          <a:xfrm>
            <a:off x="0" y="2368550"/>
            <a:ext cx="8883650" cy="2120900"/>
          </a:xfrm>
        </p:spPr>
      </p:pic>
    </p:spTree>
    <p:extLst>
      <p:ext uri="{BB962C8B-B14F-4D97-AF65-F5344CB8AC3E}">
        <p14:creationId xmlns:p14="http://schemas.microsoft.com/office/powerpoint/2010/main" val="111526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3E3D-4095-E148-96B7-0C962186C6F3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0338" r="878" b="5749"/>
          <a:stretch/>
        </p:blipFill>
        <p:spPr>
          <a:xfrm>
            <a:off x="0" y="1560513"/>
            <a:ext cx="8874125" cy="3736975"/>
          </a:xfrm>
        </p:spPr>
      </p:pic>
      <p:sp>
        <p:nvSpPr>
          <p:cNvPr id="2" name="Rectangle 1"/>
          <p:cNvSpPr/>
          <p:nvPr/>
        </p:nvSpPr>
        <p:spPr>
          <a:xfrm>
            <a:off x="768626" y="5512904"/>
            <a:ext cx="1537252" cy="159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898" y="4886632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DB74-70DE-1B47-A54B-13E9AA63730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752" r="878" b="5749"/>
          <a:stretch/>
        </p:blipFill>
        <p:spPr>
          <a:xfrm>
            <a:off x="0" y="1539875"/>
            <a:ext cx="8899525" cy="3778250"/>
          </a:xfrm>
        </p:spPr>
      </p:pic>
      <p:sp>
        <p:nvSpPr>
          <p:cNvPr id="3" name="Rectangle 2"/>
          <p:cNvSpPr/>
          <p:nvPr/>
        </p:nvSpPr>
        <p:spPr>
          <a:xfrm>
            <a:off x="768626" y="5433392"/>
            <a:ext cx="1537252" cy="159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897" y="4964488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64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5A48-64B8-394B-A93B-2BC89BDD229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132" r="878" b="7498"/>
          <a:stretch/>
        </p:blipFill>
        <p:spPr>
          <a:xfrm>
            <a:off x="0" y="1573213"/>
            <a:ext cx="8880475" cy="3711575"/>
          </a:xfrm>
        </p:spPr>
      </p:pic>
      <p:sp>
        <p:nvSpPr>
          <p:cNvPr id="2" name="Rectangle 1"/>
          <p:cNvSpPr/>
          <p:nvPr/>
        </p:nvSpPr>
        <p:spPr>
          <a:xfrm>
            <a:off x="662609" y="5380383"/>
            <a:ext cx="1709530" cy="2120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897" y="4969458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6192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36FB-6378-9043-979D-26999DF35F5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" t="20337" r="1031" b="7108"/>
          <a:stretch/>
        </p:blipFill>
        <p:spPr>
          <a:xfrm>
            <a:off x="0" y="1874838"/>
            <a:ext cx="8855075" cy="3671887"/>
          </a:xfrm>
        </p:spPr>
      </p:pic>
      <p:sp>
        <p:nvSpPr>
          <p:cNvPr id="2" name="Rectangle 1"/>
          <p:cNvSpPr/>
          <p:nvPr/>
        </p:nvSpPr>
        <p:spPr>
          <a:xfrm>
            <a:off x="821635" y="5446643"/>
            <a:ext cx="1524000" cy="145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4980" y="5158301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42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444-2D50-E045-801A-181BD542599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5393" r="12648" b="21781"/>
          <a:stretch/>
        </p:blipFill>
        <p:spPr>
          <a:xfrm>
            <a:off x="0" y="1828800"/>
            <a:ext cx="8836025" cy="4160838"/>
          </a:xfrm>
        </p:spPr>
      </p:pic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FFD1-5BF3-2C4C-8228-CEFF8C4DA1A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4849" r="10661" b="19879"/>
          <a:stretch/>
        </p:blipFill>
        <p:spPr>
          <a:xfrm>
            <a:off x="0" y="1828800"/>
            <a:ext cx="8896350" cy="4227513"/>
          </a:xfrm>
        </p:spPr>
      </p:pic>
    </p:spTree>
    <p:extLst>
      <p:ext uri="{BB962C8B-B14F-4D97-AF65-F5344CB8AC3E}">
        <p14:creationId xmlns:p14="http://schemas.microsoft.com/office/powerpoint/2010/main" val="1141231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C88F-71C8-4F4E-A3EF-FBFE26EFF1A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4034" r="877" b="20695"/>
          <a:stretch/>
        </p:blipFill>
        <p:spPr>
          <a:xfrm>
            <a:off x="0" y="1828800"/>
            <a:ext cx="8915400" cy="3816350"/>
          </a:xfrm>
        </p:spPr>
      </p:pic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7603-B543-574E-A869-8E057A73521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4307" r="39124" b="86911"/>
          <a:stretch/>
        </p:blipFill>
        <p:spPr>
          <a:xfrm>
            <a:off x="0" y="1828800"/>
            <a:ext cx="7248525" cy="596900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24702" r="39124" b="33434"/>
          <a:stretch/>
        </p:blipFill>
        <p:spPr>
          <a:xfrm>
            <a:off x="464361" y="2425148"/>
            <a:ext cx="8215279" cy="34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7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888-BAF4-584B-9129-7509B1A9D4F3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3490" r="7910" b="28847"/>
          <a:stretch/>
        </p:blipFill>
        <p:spPr>
          <a:xfrm>
            <a:off x="0" y="1828800"/>
            <a:ext cx="8928100" cy="3724275"/>
          </a:xfrm>
        </p:spPr>
      </p:pic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Pandas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0EB5-A568-BC47-9E6E-C07D545586AF}" type="datetime1">
              <a:rPr lang="en-US" smtClean="0"/>
              <a:t>7/10/2019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328613" y="2627313"/>
            <a:ext cx="8815387" cy="172243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b="1" dirty="0"/>
              <a:t>Pandas</a:t>
            </a:r>
            <a:r>
              <a:rPr lang="en-US" sz="2800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library open-source Python </a:t>
            </a:r>
            <a:r>
              <a:rPr lang="en-US" dirty="0" err="1"/>
              <a:t>berlisensi</a:t>
            </a:r>
            <a:r>
              <a:rPr lang="en-US" dirty="0"/>
              <a:t> BSD </a:t>
            </a:r>
          </a:p>
          <a:p>
            <a:pPr marL="0" indent="0" algn="ctr">
              <a:buNone/>
            </a:pPr>
            <a:r>
              <a:rPr lang="en-US" dirty="0"/>
              <a:t>yang </a:t>
            </a:r>
            <a:r>
              <a:rPr lang="en-US" sz="2600" b="1" dirty="0" err="1"/>
              <a:t>memudahkan</a:t>
            </a:r>
            <a:r>
              <a:rPr lang="en-US" sz="2600" b="1" dirty="0"/>
              <a:t> user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sz="2600" b="1" dirty="0" err="1"/>
              <a:t>operasi</a:t>
            </a:r>
            <a:r>
              <a:rPr lang="en-US" sz="2600" b="1" dirty="0"/>
              <a:t> </a:t>
            </a:r>
            <a:r>
              <a:rPr lang="en-US" sz="2600" b="1" dirty="0" err="1"/>
              <a:t>struktur</a:t>
            </a:r>
            <a:r>
              <a:rPr lang="en-US" sz="2600" b="1" dirty="0"/>
              <a:t> data </a:t>
            </a:r>
            <a:r>
              <a:rPr lang="en-US" sz="2600" b="1" dirty="0" err="1"/>
              <a:t>dan</a:t>
            </a:r>
            <a:r>
              <a:rPr lang="en-US" sz="2600" b="1" dirty="0"/>
              <a:t> data </a:t>
            </a:r>
            <a:r>
              <a:rPr lang="en-US" sz="2600" b="1" dirty="0" err="1"/>
              <a:t>analisis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72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7D48-28D0-4149-852D-D36D8F5089F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4306" r="1490" b="21782"/>
          <a:stretch/>
        </p:blipFill>
        <p:spPr>
          <a:xfrm>
            <a:off x="0" y="1828800"/>
            <a:ext cx="8934450" cy="3803650"/>
          </a:xfrm>
        </p:spPr>
      </p:pic>
    </p:spTree>
    <p:extLst>
      <p:ext uri="{BB962C8B-B14F-4D97-AF65-F5344CB8AC3E}">
        <p14:creationId xmlns:p14="http://schemas.microsoft.com/office/powerpoint/2010/main" val="1178402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AC4C-719D-6342-BCE8-53418BCB900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24069" r="40227" b="33585"/>
          <a:stretch/>
        </p:blipFill>
        <p:spPr>
          <a:xfrm>
            <a:off x="0" y="1828800"/>
            <a:ext cx="8953500" cy="3816350"/>
          </a:xfrm>
        </p:spPr>
      </p:pic>
    </p:spTree>
    <p:extLst>
      <p:ext uri="{BB962C8B-B14F-4D97-AF65-F5344CB8AC3E}">
        <p14:creationId xmlns:p14="http://schemas.microsoft.com/office/powerpoint/2010/main" val="1311549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12D5D-B866-4940-8ABB-603D83AAC07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6233" r="40592" b="33875"/>
          <a:stretch/>
        </p:blipFill>
        <p:spPr>
          <a:xfrm>
            <a:off x="0" y="2497138"/>
            <a:ext cx="7872413" cy="3265487"/>
          </a:xfrm>
        </p:spPr>
      </p:pic>
      <p:sp>
        <p:nvSpPr>
          <p:cNvPr id="7" name="TextBox 6"/>
          <p:cNvSpPr txBox="1"/>
          <p:nvPr/>
        </p:nvSpPr>
        <p:spPr>
          <a:xfrm>
            <a:off x="621224" y="1935001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[0,0]:’Michael Jackson’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144485" y="1935001"/>
            <a:ext cx="23605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44143" y="15085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4" name="Elbow Connector 13"/>
          <p:cNvCxnSpPr>
            <a:stCxn id="9" idx="0"/>
          </p:cNvCxnSpPr>
          <p:nvPr/>
        </p:nvCxnSpPr>
        <p:spPr>
          <a:xfrm rot="5400000" flipH="1" flipV="1">
            <a:off x="3963537" y="1054396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F30C-F3EC-874F-B3AF-AE85FBB629D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26001" r="40432" b="34703"/>
          <a:stretch/>
        </p:blipFill>
        <p:spPr>
          <a:xfrm>
            <a:off x="0" y="2609850"/>
            <a:ext cx="7653338" cy="3124200"/>
          </a:xfrm>
        </p:spPr>
      </p:pic>
      <p:sp>
        <p:nvSpPr>
          <p:cNvPr id="7" name="TextBox 6"/>
          <p:cNvSpPr txBox="1"/>
          <p:nvPr/>
        </p:nvSpPr>
        <p:spPr>
          <a:xfrm>
            <a:off x="610339" y="1967936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[1,0]:  ’AC/DC’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339" y="1495282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86005" y="1967936"/>
            <a:ext cx="115849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111" y="15508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82539" y="1087330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7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7C0-2695-F344-9857-F3DA285BB4E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25529" r="40859" b="33731"/>
          <a:stretch/>
        </p:blipFill>
        <p:spPr>
          <a:xfrm>
            <a:off x="0" y="2397125"/>
            <a:ext cx="8010525" cy="3417888"/>
          </a:xfrm>
        </p:spPr>
      </p:pic>
      <p:sp>
        <p:nvSpPr>
          <p:cNvPr id="7" name="TextBox 6"/>
          <p:cNvSpPr txBox="1"/>
          <p:nvPr/>
        </p:nvSpPr>
        <p:spPr>
          <a:xfrm>
            <a:off x="621224" y="1935001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[0,2]:  ‘1982’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42459" y="193500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1048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60442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6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6B6C-42B8-4F45-BDAE-E45418E1501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25792" r="40070" b="34046"/>
          <a:stretch/>
        </p:blipFill>
        <p:spPr>
          <a:xfrm>
            <a:off x="0" y="2527300"/>
            <a:ext cx="7958138" cy="3297238"/>
          </a:xfrm>
        </p:spPr>
      </p:pic>
      <p:sp>
        <p:nvSpPr>
          <p:cNvPr id="12" name="TextBox 11"/>
          <p:cNvSpPr txBox="1"/>
          <p:nvPr/>
        </p:nvSpPr>
        <p:spPr>
          <a:xfrm>
            <a:off x="632110" y="1989431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[1,2]:  ‘1980’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14" name="Rectangle 13"/>
          <p:cNvSpPr/>
          <p:nvPr/>
        </p:nvSpPr>
        <p:spPr>
          <a:xfrm>
            <a:off x="2242459" y="198943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1048" y="157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3560442" y="112334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62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6302-E963-E440-8B9F-AAF3AF76138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24260" r="39575" b="32034"/>
          <a:stretch/>
        </p:blipFill>
        <p:spPr>
          <a:xfrm>
            <a:off x="0" y="1828800"/>
            <a:ext cx="7578725" cy="3365500"/>
          </a:xfrm>
        </p:spPr>
      </p:pic>
    </p:spTree>
    <p:extLst>
      <p:ext uri="{BB962C8B-B14F-4D97-AF65-F5344CB8AC3E}">
        <p14:creationId xmlns:p14="http://schemas.microsoft.com/office/powerpoint/2010/main" val="947712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EC0-E9BC-004A-ABA5-43CA626F78F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26100" r="40649" b="34185"/>
          <a:stretch/>
        </p:blipFill>
        <p:spPr>
          <a:xfrm>
            <a:off x="1195388" y="2439988"/>
            <a:ext cx="7948612" cy="3321050"/>
          </a:xfrm>
        </p:spPr>
      </p:pic>
      <p:sp>
        <p:nvSpPr>
          <p:cNvPr id="7" name="TextBox 6"/>
          <p:cNvSpPr txBox="1"/>
          <p:nvPr/>
        </p:nvSpPr>
        <p:spPr>
          <a:xfrm>
            <a:off x="621224" y="1935001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[0,’Artist’]:  ‘Michael Jackson’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3037117" y="1935001"/>
            <a:ext cx="231865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03791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4823185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495-B20A-AE40-9553-86289B21777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t="25355" r="40223" b="33209"/>
          <a:stretch/>
        </p:blipFill>
        <p:spPr>
          <a:xfrm>
            <a:off x="0" y="2809875"/>
            <a:ext cx="7315200" cy="3148013"/>
          </a:xfrm>
        </p:spPr>
      </p:pic>
      <p:sp>
        <p:nvSpPr>
          <p:cNvPr id="7" name="TextBox 6"/>
          <p:cNvSpPr txBox="1"/>
          <p:nvPr/>
        </p:nvSpPr>
        <p:spPr>
          <a:xfrm>
            <a:off x="610339" y="1967936"/>
            <a:ext cx="4822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[0,’Artist’]:  ’Michael Jackson’</a:t>
            </a:r>
          </a:p>
          <a:p>
            <a:r>
              <a:rPr lang="en-US" sz="2400" dirty="0" err="1"/>
              <a:t>df.iloc</a:t>
            </a:r>
            <a:r>
              <a:rPr lang="en-US" sz="2400" dirty="0"/>
              <a:t>[1,’Artist’]:  ’AC/DC’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339" y="1495282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3004462" y="1967936"/>
            <a:ext cx="2321515" cy="7563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86655" y="15508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4769083" y="1087330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62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172D-E892-A44A-BCF0-64EDEE51131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t="25830" r="40381" b="33744"/>
          <a:stretch/>
        </p:blipFill>
        <p:spPr>
          <a:xfrm>
            <a:off x="0" y="2497138"/>
            <a:ext cx="7826375" cy="3294062"/>
          </a:xfrm>
        </p:spPr>
      </p:pic>
      <p:sp>
        <p:nvSpPr>
          <p:cNvPr id="9" name="TextBox 8"/>
          <p:cNvSpPr txBox="1"/>
          <p:nvPr/>
        </p:nvSpPr>
        <p:spPr>
          <a:xfrm>
            <a:off x="621224" y="1935001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[1,’Released’]:  ‘1982’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>
            <a:off x="3352803" y="193500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1392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670786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Import Pandas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E4CF-195A-9C4E-B932-DAB24A599A5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7812" r="1234" b="58155"/>
          <a:stretch/>
        </p:blipFill>
        <p:spPr>
          <a:xfrm>
            <a:off x="719138" y="3194050"/>
            <a:ext cx="8424862" cy="6762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896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90D6-5B8F-C046-81D9-3DCE70F2A462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23762" r="40818" b="33530"/>
          <a:stretch/>
        </p:blipFill>
        <p:spPr>
          <a:xfrm>
            <a:off x="0" y="2295525"/>
            <a:ext cx="7856538" cy="3529013"/>
          </a:xfrm>
        </p:spPr>
      </p:pic>
      <p:sp>
        <p:nvSpPr>
          <p:cNvPr id="7" name="TextBox 6"/>
          <p:cNvSpPr txBox="1"/>
          <p:nvPr/>
        </p:nvSpPr>
        <p:spPr>
          <a:xfrm>
            <a:off x="632110" y="1989431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df.iloc</a:t>
            </a:r>
            <a:r>
              <a:rPr lang="en-US" sz="2400" dirty="0"/>
              <a:t>[1,’Released’]:  ‘1980’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42459" y="198943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1048" y="157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60442" y="112334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46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Pandas: Slicing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EB41-79EE-B241-B6D5-09B8CAEC072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t="25430" r="39662" b="32645"/>
          <a:stretch/>
        </p:blipFill>
        <p:spPr>
          <a:xfrm>
            <a:off x="0" y="1785938"/>
            <a:ext cx="7661275" cy="3286125"/>
          </a:xfrm>
        </p:spPr>
      </p:pic>
    </p:spTree>
    <p:extLst>
      <p:ext uri="{BB962C8B-B14F-4D97-AF65-F5344CB8AC3E}">
        <p14:creationId xmlns:p14="http://schemas.microsoft.com/office/powerpoint/2010/main" val="688574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1BF6D-340B-5A4B-847D-0D095D7B055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24978" r="39565" b="32355"/>
          <a:stretch/>
        </p:blipFill>
        <p:spPr>
          <a:xfrm>
            <a:off x="1695450" y="2571750"/>
            <a:ext cx="7448550" cy="3271838"/>
          </a:xfrm>
        </p:spPr>
      </p:pic>
      <p:sp>
        <p:nvSpPr>
          <p:cNvPr id="8" name="TextBox 7"/>
          <p:cNvSpPr txBox="1"/>
          <p:nvPr/>
        </p:nvSpPr>
        <p:spPr>
          <a:xfrm>
            <a:off x="632110" y="1989431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= </a:t>
            </a:r>
            <a:r>
              <a:rPr lang="en-US" sz="2400" dirty="0" err="1"/>
              <a:t>df.iloc</a:t>
            </a:r>
            <a:r>
              <a:rPr lang="en-US" sz="2400" dirty="0"/>
              <a:t>[0:2, 0:3]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75289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ADA8-708C-1741-9CBC-16072BC2C56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25332" r="3813" b="33382"/>
          <a:stretch/>
        </p:blipFill>
        <p:spPr>
          <a:xfrm>
            <a:off x="460375" y="2706688"/>
            <a:ext cx="8683625" cy="2232025"/>
          </a:xfrm>
        </p:spPr>
      </p:pic>
      <p:sp>
        <p:nvSpPr>
          <p:cNvPr id="7" name="TextBox 6"/>
          <p:cNvSpPr txBox="1"/>
          <p:nvPr/>
        </p:nvSpPr>
        <p:spPr>
          <a:xfrm>
            <a:off x="632110" y="1989431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= </a:t>
            </a:r>
            <a:r>
              <a:rPr lang="en-US" sz="2400" dirty="0" err="1"/>
              <a:t>df.iloc</a:t>
            </a:r>
            <a:r>
              <a:rPr lang="en-US" sz="2400" dirty="0"/>
              <a:t>[0:2, 0:3]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526439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7196-7D72-B24B-96D7-351FB9B8B28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21969" r="25017" b="29222"/>
          <a:stretch/>
        </p:blipFill>
        <p:spPr>
          <a:xfrm>
            <a:off x="0" y="1828800"/>
            <a:ext cx="9090025" cy="3489325"/>
          </a:xfrm>
        </p:spPr>
      </p:pic>
    </p:spTree>
    <p:extLst>
      <p:ext uri="{BB962C8B-B14F-4D97-AF65-F5344CB8AC3E}">
        <p14:creationId xmlns:p14="http://schemas.microsoft.com/office/powerpoint/2010/main" val="230168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7757-23AE-614F-BC57-4C5F3480C17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6408" r="40132" b="33133"/>
          <a:stretch/>
        </p:blipFill>
        <p:spPr>
          <a:xfrm>
            <a:off x="0" y="2505075"/>
            <a:ext cx="8040688" cy="3319463"/>
          </a:xfrm>
        </p:spPr>
      </p:pic>
      <p:sp>
        <p:nvSpPr>
          <p:cNvPr id="7" name="TextBox 6"/>
          <p:cNvSpPr txBox="1"/>
          <p:nvPr/>
        </p:nvSpPr>
        <p:spPr>
          <a:xfrm>
            <a:off x="632110" y="1989431"/>
            <a:ext cx="449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= </a:t>
            </a:r>
            <a:r>
              <a:rPr lang="en-US" sz="2400" dirty="0" err="1"/>
              <a:t>df.iloc</a:t>
            </a:r>
            <a:r>
              <a:rPr lang="en-US" sz="2400" dirty="0"/>
              <a:t>[0:2, ‘</a:t>
            </a:r>
            <a:r>
              <a:rPr lang="en-US" sz="2400" dirty="0" err="1"/>
              <a:t>Artist’:’Released</a:t>
            </a:r>
            <a:r>
              <a:rPr lang="en-US" sz="2400" dirty="0"/>
              <a:t>’]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822418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0842-084F-3D4C-AD64-1EB52EB137B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24293" r="3170" b="34242"/>
          <a:stretch/>
        </p:blipFill>
        <p:spPr>
          <a:xfrm>
            <a:off x="87313" y="2706688"/>
            <a:ext cx="9056687" cy="2320925"/>
          </a:xfrm>
        </p:spPr>
      </p:pic>
      <p:sp>
        <p:nvSpPr>
          <p:cNvPr id="7" name="TextBox 6"/>
          <p:cNvSpPr txBox="1"/>
          <p:nvPr/>
        </p:nvSpPr>
        <p:spPr>
          <a:xfrm>
            <a:off x="632110" y="1989431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 = </a:t>
            </a:r>
            <a:r>
              <a:rPr lang="en-US" sz="2400" dirty="0" err="1"/>
              <a:t>df.iloc</a:t>
            </a:r>
            <a:r>
              <a:rPr lang="en-US" sz="2400" dirty="0"/>
              <a:t>[0:2, ‘Artist’: ’Released’]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185044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C16AAD-35EA-475B-8325-79C2D240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815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Pandas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995B-C401-4843-956D-2CB3733DBE9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" t="24218" r="707" b="13163"/>
          <a:stretch/>
        </p:blipFill>
        <p:spPr>
          <a:xfrm>
            <a:off x="234950" y="2051050"/>
            <a:ext cx="8909050" cy="3170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Import file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8EB-6EDE-E04A-8BD1-26E55FA77A8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6316" r="3325" b="12270"/>
          <a:stretch/>
        </p:blipFill>
        <p:spPr>
          <a:xfrm>
            <a:off x="0" y="1773238"/>
            <a:ext cx="8972550" cy="3311525"/>
          </a:xfrm>
        </p:spPr>
      </p:pic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A41B-8FB6-EB42-A636-1DDCC0D29DC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t="27675" r="507" b="10912"/>
          <a:stretch/>
        </p:blipFill>
        <p:spPr>
          <a:xfrm>
            <a:off x="0" y="1871663"/>
            <a:ext cx="8934450" cy="3114675"/>
          </a:xfrm>
        </p:spPr>
      </p:pic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87C4-9104-6B43-A13F-D6DE880F3D0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" t="30663" r="1031" b="13358"/>
          <a:stretch/>
        </p:blipFill>
        <p:spPr>
          <a:xfrm>
            <a:off x="0" y="2017713"/>
            <a:ext cx="8782050" cy="2822575"/>
          </a:xfrm>
        </p:spPr>
      </p:pic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2328</TotalTime>
  <Words>1660</Words>
  <Application>Microsoft Office PowerPoint</Application>
  <PresentationFormat>On-screen Show (4:3)</PresentationFormat>
  <Paragraphs>379</Paragraphs>
  <Slides>57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HP Simplified</vt:lpstr>
      <vt:lpstr>Myriad Pro</vt:lpstr>
      <vt:lpstr>UII Powerpoint Template 2014</vt:lpstr>
      <vt:lpstr>PowerPoint Presentation</vt:lpstr>
      <vt:lpstr>PowerPoint Presentation</vt:lpstr>
      <vt:lpstr>Pandas</vt:lpstr>
      <vt:lpstr>Library Pandas</vt:lpstr>
      <vt:lpstr>Syntax Import Pandas</vt:lpstr>
      <vt:lpstr>Library Pandas</vt:lpstr>
      <vt:lpstr>Pandas: Import file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Dataframes</vt:lpstr>
      <vt:lpstr>Pandas: CSV to Dataframes</vt:lpstr>
      <vt:lpstr>Pandas: CSV to Dataframes</vt:lpstr>
      <vt:lpstr>Pandas: CSV to Dataframes</vt:lpstr>
      <vt:lpstr>Pandas: CSV to Dataframes</vt:lpstr>
      <vt:lpstr>Pandas: CSV to Dataframes</vt:lpstr>
      <vt:lpstr>Pandas: Excel to Dataframes</vt:lpstr>
      <vt:lpstr>Pandas: Excel to Dataframes</vt:lpstr>
      <vt:lpstr>Pandas: Excel to Dataframes</vt:lpstr>
      <vt:lpstr>Pandas: Excel to Dataframes</vt:lpstr>
      <vt:lpstr>Pandas: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Dataframes</vt:lpstr>
      <vt:lpstr>Pandas: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Slicing Dataframe</vt:lpstr>
      <vt:lpstr>Pandas: Slicing Dataframes</vt:lpstr>
      <vt:lpstr>Pandas: Slicing Dataframes</vt:lpstr>
      <vt:lpstr>Pandas: Slicing Dataframe</vt:lpstr>
      <vt:lpstr>Pandas: Slicing Dataframe</vt:lpstr>
      <vt:lpstr>Pandas: Dataframes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201</cp:revision>
  <dcterms:created xsi:type="dcterms:W3CDTF">2019-04-17T03:34:48Z</dcterms:created>
  <dcterms:modified xsi:type="dcterms:W3CDTF">2019-07-10T13:48:01Z</dcterms:modified>
</cp:coreProperties>
</file>